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9" r:id="rId14"/>
    <p:sldId id="270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9" autoAdjust="0"/>
  </p:normalViewPr>
  <p:slideViewPr>
    <p:cSldViewPr snapToGrid="0">
      <p:cViewPr varScale="1">
        <p:scale>
          <a:sx n="82" d="100"/>
          <a:sy n="82" d="100"/>
        </p:scale>
        <p:origin x="720" y="-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51030-97A3-4FBD-ADCB-16BB0993A4D2}" type="datetimeFigureOut">
              <a:rPr lang="de-DE" smtClean="0"/>
              <a:t>01.10.2025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EE03B-BCCE-4E2D-9770-AF7C88E298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2895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Schönen guten Morgen liebe Kolleginnen und Kollegen, ich begrüße Euch zu unserem Arbeitsmeeting bezüglich der Kampagnen-Response-Analyse.</a:t>
            </a:r>
          </a:p>
          <a:p>
            <a:endParaRPr lang="de-DE" dirty="0"/>
          </a:p>
          <a:p>
            <a:r>
              <a:rPr lang="de-DE" dirty="0"/>
              <a:t>Folgende Agenda werden wir dabei durcharbeiten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38953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Cluster 0: </a:t>
            </a:r>
          </a:p>
          <a:p>
            <a:r>
              <a:rPr lang="de-DE" dirty="0"/>
              <a:t>Ca. 24% aller Kunden</a:t>
            </a:r>
          </a:p>
          <a:p>
            <a:r>
              <a:rPr lang="de-DE" dirty="0"/>
              <a:t>Mittleres </a:t>
            </a:r>
            <a:r>
              <a:rPr lang="de-DE" dirty="0" err="1"/>
              <a:t>Altter</a:t>
            </a:r>
            <a:r>
              <a:rPr lang="de-DE" dirty="0"/>
              <a:t>(1979 Median, 46)</a:t>
            </a:r>
          </a:p>
          <a:p>
            <a:r>
              <a:rPr lang="de-DE" dirty="0"/>
              <a:t>Hohes Einkommen(ca. 77000 Median)</a:t>
            </a:r>
          </a:p>
          <a:p>
            <a:r>
              <a:rPr lang="de-DE" dirty="0"/>
              <a:t>Ca. 61% sind verheiratet oder zusammenlebend, nur 17% haben Nachwuchs</a:t>
            </a:r>
          </a:p>
          <a:p>
            <a:r>
              <a:rPr lang="de-DE" dirty="0"/>
              <a:t>Multikanalorientiert</a:t>
            </a:r>
          </a:p>
          <a:p>
            <a:r>
              <a:rPr lang="de-DE" dirty="0"/>
              <a:t>Ausgaben Median </a:t>
            </a:r>
            <a:r>
              <a:rPr lang="de-DE" dirty="0" err="1"/>
              <a:t>ca</a:t>
            </a:r>
            <a:r>
              <a:rPr lang="de-DE" dirty="0"/>
              <a:t> 1400</a:t>
            </a:r>
          </a:p>
          <a:p>
            <a:r>
              <a:rPr lang="de-DE" dirty="0"/>
              <a:t>Hohe Akzeptanz bei Kampagnen</a:t>
            </a:r>
          </a:p>
          <a:p>
            <a:r>
              <a:rPr lang="de-DE" dirty="0"/>
              <a:t>Premium-Zielgruppe</a:t>
            </a:r>
          </a:p>
          <a:p>
            <a:endParaRPr lang="de-DE" dirty="0"/>
          </a:p>
          <a:p>
            <a:r>
              <a:rPr lang="de-DE" dirty="0"/>
              <a:t>Cluster1:</a:t>
            </a:r>
          </a:p>
          <a:p>
            <a:r>
              <a:rPr lang="de-DE" dirty="0"/>
              <a:t>Ca. 49% aller Kunden,</a:t>
            </a:r>
          </a:p>
          <a:p>
            <a:r>
              <a:rPr lang="de-DE" dirty="0"/>
              <a:t>Etwas jünger(1982 Median, 43)</a:t>
            </a:r>
          </a:p>
          <a:p>
            <a:r>
              <a:rPr lang="de-DE" dirty="0"/>
              <a:t>Geringes Einkommen(ca. 35700 Median)</a:t>
            </a:r>
          </a:p>
          <a:p>
            <a:r>
              <a:rPr lang="de-DE" dirty="0"/>
              <a:t>Sehr </a:t>
            </a:r>
            <a:r>
              <a:rPr lang="de-DE" dirty="0" err="1"/>
              <a:t>familienlastig</a:t>
            </a:r>
            <a:r>
              <a:rPr lang="de-DE" dirty="0"/>
              <a:t>, ¾ aller HH haben Kinder und die hälfte aller Haushalte hat Teenager</a:t>
            </a:r>
          </a:p>
          <a:p>
            <a:r>
              <a:rPr lang="de-DE" dirty="0"/>
              <a:t>Kaum Katalogkäufe, meist nur Laden oder wenige Webeinkäufe</a:t>
            </a:r>
          </a:p>
          <a:p>
            <a:r>
              <a:rPr lang="de-DE" dirty="0"/>
              <a:t>Ausgaben Median ca. 67</a:t>
            </a:r>
          </a:p>
          <a:p>
            <a:r>
              <a:rPr lang="de-DE" dirty="0"/>
              <a:t>Kaum Kampagnenreaktion</a:t>
            </a:r>
          </a:p>
          <a:p>
            <a:r>
              <a:rPr lang="de-DE" dirty="0"/>
              <a:t>Schwache Zielgruppe, Karteileichen</a:t>
            </a:r>
          </a:p>
          <a:p>
            <a:endParaRPr lang="de-DE" dirty="0"/>
          </a:p>
          <a:p>
            <a:r>
              <a:rPr lang="de-DE" dirty="0"/>
              <a:t>Cluster 2:</a:t>
            </a:r>
          </a:p>
          <a:p>
            <a:r>
              <a:rPr lang="de-DE" dirty="0"/>
              <a:t>Ca. 27% aller Kunden</a:t>
            </a:r>
          </a:p>
          <a:p>
            <a:r>
              <a:rPr lang="de-DE" dirty="0"/>
              <a:t>Älteste Gruppe(1976 Median, 49)</a:t>
            </a:r>
          </a:p>
          <a:p>
            <a:r>
              <a:rPr lang="de-DE" dirty="0"/>
              <a:t>Mittleres Einkommen(60000 Median)</a:t>
            </a:r>
          </a:p>
          <a:p>
            <a:r>
              <a:rPr lang="de-DE" dirty="0"/>
              <a:t>Über 67% verheiratet oder zusammenlebend, ein Viertel hat Nachwuchs</a:t>
            </a:r>
          </a:p>
          <a:p>
            <a:r>
              <a:rPr lang="de-DE" dirty="0"/>
              <a:t>Breite Kanalnutzung aber Dominanz liegt bei Ladenkäufen</a:t>
            </a:r>
          </a:p>
          <a:p>
            <a:r>
              <a:rPr lang="de-DE" dirty="0"/>
              <a:t>Rabatte werden hier am meisten genutzt </a:t>
            </a:r>
          </a:p>
          <a:p>
            <a:r>
              <a:rPr lang="de-DE" dirty="0"/>
              <a:t>Ausgaben Median </a:t>
            </a:r>
            <a:r>
              <a:rPr lang="de-DE" dirty="0" err="1"/>
              <a:t>ca</a:t>
            </a:r>
            <a:r>
              <a:rPr lang="de-DE" dirty="0"/>
              <a:t> 736</a:t>
            </a:r>
          </a:p>
          <a:p>
            <a:r>
              <a:rPr lang="de-DE" dirty="0"/>
              <a:t>Kampagnenresonanz gering, nur etwa ¼ der HH</a:t>
            </a:r>
          </a:p>
          <a:p>
            <a:endParaRPr lang="de-DE" dirty="0"/>
          </a:p>
          <a:p>
            <a:r>
              <a:rPr lang="de-DE" dirty="0"/>
              <a:t>Nachdem die Clusterprofile bekannt sind, gehe ich über zur Modellierung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0101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Zielvariable ist die Antwort der letzten Kampagne, die war ja auch am erfolgreichsten.</a:t>
            </a:r>
          </a:p>
          <a:p>
            <a:r>
              <a:rPr lang="de-DE" dirty="0"/>
              <a:t>Train-Test-Split habe ich mit 70/30 vorgenommen</a:t>
            </a:r>
          </a:p>
          <a:p>
            <a:r>
              <a:rPr lang="de-DE" dirty="0"/>
              <a:t>Und habe zunächst die Logistische Regression getestet, auch mit </a:t>
            </a:r>
            <a:r>
              <a:rPr lang="de-DE" dirty="0" err="1"/>
              <a:t>balancing</a:t>
            </a:r>
            <a:r>
              <a:rPr lang="de-DE" dirty="0"/>
              <a:t> gearbeitet,</a:t>
            </a:r>
          </a:p>
          <a:p>
            <a:r>
              <a:rPr lang="de-DE" dirty="0"/>
              <a:t>Danach Random Forest getestet, auch mit </a:t>
            </a:r>
            <a:r>
              <a:rPr lang="de-DE" dirty="0" err="1"/>
              <a:t>balancing</a:t>
            </a:r>
            <a:r>
              <a:rPr lang="de-DE" dirty="0"/>
              <a:t>. Da mir die Ergebnisse nicht ausreichten</a:t>
            </a:r>
          </a:p>
          <a:p>
            <a:r>
              <a:rPr lang="de-DE" dirty="0"/>
              <a:t>Bin ich dann beim </a:t>
            </a:r>
            <a:r>
              <a:rPr lang="de-DE" dirty="0" err="1"/>
              <a:t>XGBoost</a:t>
            </a:r>
            <a:r>
              <a:rPr lang="de-DE" dirty="0"/>
              <a:t> mit </a:t>
            </a:r>
            <a:r>
              <a:rPr lang="de-DE" dirty="0" err="1"/>
              <a:t>scale_pos_weight</a:t>
            </a:r>
            <a:r>
              <a:rPr lang="de-DE" dirty="0"/>
              <a:t> gelandet.</a:t>
            </a:r>
          </a:p>
          <a:p>
            <a:endParaRPr lang="de-DE" dirty="0"/>
          </a:p>
          <a:p>
            <a:r>
              <a:rPr lang="de-DE" dirty="0"/>
              <a:t>Logistische Regression ist eine Rechenformel, die am Ende eine Wahrscheinlichkeit für </a:t>
            </a:r>
          </a:p>
          <a:p>
            <a:r>
              <a:rPr lang="de-DE" dirty="0"/>
              <a:t>Ja/Nein ausspuckt, mit einer schönen </a:t>
            </a:r>
            <a:r>
              <a:rPr lang="de-DE" dirty="0" err="1"/>
              <a:t>S_Kurve</a:t>
            </a:r>
            <a:r>
              <a:rPr lang="de-DE" dirty="0"/>
              <a:t> von 0 bis 1</a:t>
            </a:r>
          </a:p>
          <a:p>
            <a:endParaRPr lang="de-DE" dirty="0"/>
          </a:p>
          <a:p>
            <a:r>
              <a:rPr lang="de-DE" dirty="0"/>
              <a:t>Random Forest = viele kleine Bäume, die zusammen abstimmen.</a:t>
            </a:r>
          </a:p>
          <a:p>
            <a:r>
              <a:rPr lang="de-DE" dirty="0" err="1"/>
              <a:t>Balancing</a:t>
            </a:r>
            <a:r>
              <a:rPr lang="de-DE" dirty="0"/>
              <a:t> = sorgt dafür, dass nicht nur die Mehrheit zählt, sondern</a:t>
            </a:r>
          </a:p>
          <a:p>
            <a:r>
              <a:rPr lang="de-DE" dirty="0"/>
              <a:t>auch die kleine, wichtige Minderheit erkannt wird.</a:t>
            </a:r>
          </a:p>
          <a:p>
            <a:endParaRPr lang="de-DE" dirty="0"/>
          </a:p>
          <a:p>
            <a:r>
              <a:rPr lang="de-DE" dirty="0"/>
              <a:t>Das </a:t>
            </a:r>
            <a:r>
              <a:rPr lang="de-DE" dirty="0" err="1"/>
              <a:t>Balancing</a:t>
            </a:r>
            <a:r>
              <a:rPr lang="de-DE" dirty="0"/>
              <a:t> war notwendig, da es sich hier um unausgeglichene Daten handelt ( wenige Responder, viele Nicht-Responder)</a:t>
            </a:r>
          </a:p>
          <a:p>
            <a:endParaRPr lang="de-DE" dirty="0"/>
          </a:p>
          <a:p>
            <a:r>
              <a:rPr lang="de-DE" dirty="0" err="1"/>
              <a:t>XGBoost</a:t>
            </a:r>
            <a:r>
              <a:rPr lang="de-DE" dirty="0"/>
              <a:t> = Viele kleine Entscheidungsbäume, die Schritt für Schritt Fehler ausbügeln,</a:t>
            </a:r>
          </a:p>
          <a:p>
            <a:r>
              <a:rPr lang="de-DE" dirty="0"/>
              <a:t>Bis eine starke Vorhersage entsteht</a:t>
            </a:r>
          </a:p>
          <a:p>
            <a:endParaRPr lang="de-DE" dirty="0"/>
          </a:p>
          <a:p>
            <a:r>
              <a:rPr lang="de-DE" dirty="0" err="1"/>
              <a:t>Scale_pos_weight</a:t>
            </a:r>
            <a:r>
              <a:rPr lang="de-DE" dirty="0"/>
              <a:t> </a:t>
            </a:r>
            <a:r>
              <a:rPr lang="de-DE" dirty="0" err="1"/>
              <a:t>heisst</a:t>
            </a:r>
            <a:r>
              <a:rPr lang="de-DE" dirty="0"/>
              <a:t> für das Modell, dass die Fehler bei der positiven Klasse, </a:t>
            </a:r>
          </a:p>
          <a:p>
            <a:r>
              <a:rPr lang="de-DE" dirty="0"/>
              <a:t>also Respondern, wichtiger sind.</a:t>
            </a:r>
          </a:p>
          <a:p>
            <a:endParaRPr lang="de-DE" dirty="0"/>
          </a:p>
          <a:p>
            <a:r>
              <a:rPr lang="de-DE" dirty="0"/>
              <a:t>Damit komme ich zu den Ergebnissen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14088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beste Modell ist also </a:t>
            </a:r>
            <a:r>
              <a:rPr lang="de-DE" dirty="0" err="1"/>
              <a:t>XGBoost</a:t>
            </a:r>
            <a:r>
              <a:rPr lang="de-DE" dirty="0"/>
              <a:t> mit </a:t>
            </a:r>
            <a:r>
              <a:rPr lang="de-DE" dirty="0" err="1"/>
              <a:t>scale</a:t>
            </a:r>
            <a:r>
              <a:rPr lang="de-DE" dirty="0"/>
              <a:t>__</a:t>
            </a:r>
            <a:r>
              <a:rPr lang="de-DE" dirty="0" err="1"/>
              <a:t>pos_weight</a:t>
            </a:r>
            <a:r>
              <a:rPr lang="de-DE" dirty="0"/>
              <a:t> .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/>
              <a:t>Scale_pos_weight</a:t>
            </a:r>
            <a:r>
              <a:rPr lang="de-DE" dirty="0"/>
              <a:t> = 381/67 = 5,7, die Fehler bei Klasse 1 werden 5,7 mal so stark gewichtet wie bei Klasse 0</a:t>
            </a:r>
          </a:p>
          <a:p>
            <a:endParaRPr lang="de-DE" dirty="0"/>
          </a:p>
          <a:p>
            <a:r>
              <a:rPr lang="de-DE" dirty="0"/>
              <a:t>Der ROC-AUC-Wert beträgt 0,88, zeigt die Trennschärfe an.</a:t>
            </a:r>
          </a:p>
          <a:p>
            <a:endParaRPr lang="de-DE" dirty="0"/>
          </a:p>
          <a:p>
            <a:r>
              <a:rPr lang="de-DE" dirty="0"/>
              <a:t>ROC-Kurve = Wie gut unterscheidet das Modell Positive von Negativen, wenn ich den Schwellenwert,</a:t>
            </a:r>
          </a:p>
          <a:p>
            <a:r>
              <a:rPr lang="de-DE" dirty="0"/>
              <a:t>Threshold ändere. </a:t>
            </a:r>
          </a:p>
          <a:p>
            <a:endParaRPr lang="de-DE" dirty="0"/>
          </a:p>
          <a:p>
            <a:r>
              <a:rPr lang="de-DE" dirty="0"/>
              <a:t>AUC = Fläche unter der Kurve.</a:t>
            </a:r>
          </a:p>
          <a:p>
            <a:endParaRPr lang="de-DE" dirty="0"/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 = 0.5 → Modell ist nicht besser als Zufall.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 = 0.7 → brauchbar.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 = 0.8+ → gut.</a:t>
            </a: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 = 0.9+ → sehr stark.</a:t>
            </a:r>
          </a:p>
          <a:p>
            <a:endParaRPr lang="de-DE" dirty="0"/>
          </a:p>
          <a:p>
            <a:r>
              <a:rPr lang="de-DE" dirty="0"/>
              <a:t>Der F1-Score liegt bei 0,59 bei einem Threshold von 0,61</a:t>
            </a:r>
          </a:p>
          <a:p>
            <a:endParaRPr lang="de-DE" dirty="0"/>
          </a:p>
          <a:p>
            <a:r>
              <a:rPr lang="de-DE" dirty="0"/>
              <a:t>F1-Score ist ein </a:t>
            </a:r>
            <a:r>
              <a:rPr lang="de-DE" dirty="0" err="1"/>
              <a:t>kompromiss</a:t>
            </a:r>
            <a:r>
              <a:rPr lang="de-DE" dirty="0"/>
              <a:t> zwischen </a:t>
            </a:r>
            <a:r>
              <a:rPr lang="de-DE" dirty="0" err="1"/>
              <a:t>precision</a:t>
            </a:r>
            <a:r>
              <a:rPr lang="de-DE" dirty="0"/>
              <a:t> und </a:t>
            </a:r>
            <a:r>
              <a:rPr lang="de-DE" dirty="0" err="1"/>
              <a:t>recall</a:t>
            </a:r>
            <a:endParaRPr lang="de-DE" dirty="0"/>
          </a:p>
          <a:p>
            <a:endParaRPr lang="de-DE" dirty="0"/>
          </a:p>
          <a:p>
            <a:r>
              <a:rPr lang="de-DE" dirty="0"/>
              <a:t>Bei 0,61 bin ich strenger und sage nur ab 61% ja</a:t>
            </a:r>
          </a:p>
          <a:p>
            <a:endParaRPr lang="de-DE" dirty="0"/>
          </a:p>
          <a:p>
            <a:r>
              <a:rPr lang="de-DE" dirty="0"/>
              <a:t>Wie gut ist mein Modell, wenn ich Fairness zwischen Trefferqualität und Trefferquote haben will.</a:t>
            </a:r>
          </a:p>
          <a:p>
            <a:endParaRPr lang="de-DE" dirty="0"/>
          </a:p>
          <a:p>
            <a:r>
              <a:rPr lang="de-DE" dirty="0"/>
              <a:t>Also kann ich folgendes Fazit ziehen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4871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F1-Score 59% bei ROC-AUC-Wert von 88% ist ein gutes Ergebnis, da eine deutlich bessere </a:t>
            </a:r>
          </a:p>
          <a:p>
            <a:r>
              <a:rPr lang="de-DE" dirty="0"/>
              <a:t>Trefferquote erreicht wird als durch blindes verschicken, spart Kosten und erhöht den Response.</a:t>
            </a:r>
          </a:p>
          <a:p>
            <a:endParaRPr lang="de-DE" dirty="0"/>
          </a:p>
          <a:p>
            <a:r>
              <a:rPr lang="de-DE" dirty="0"/>
              <a:t>Erkenntnisse:</a:t>
            </a:r>
          </a:p>
          <a:p>
            <a:pPr marL="171450" indent="-171450">
              <a:buFontTx/>
              <a:buChar char="-"/>
            </a:pPr>
            <a:r>
              <a:rPr lang="de-DE" dirty="0"/>
              <a:t>3 klar trennbare Klassen</a:t>
            </a:r>
          </a:p>
          <a:p>
            <a:pPr marL="171450" indent="-171450">
              <a:buFontTx/>
              <a:buChar char="-"/>
            </a:pPr>
            <a:r>
              <a:rPr lang="de-DE" dirty="0"/>
              <a:t>Einkommen und Familie ist entscheidend</a:t>
            </a:r>
          </a:p>
          <a:p>
            <a:pPr marL="171450" indent="-171450">
              <a:buFontTx/>
              <a:buChar char="-"/>
            </a:pPr>
            <a:r>
              <a:rPr lang="de-DE" dirty="0"/>
              <a:t>Multikanalnutzer reagieren stärker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XGBoost</a:t>
            </a:r>
            <a:r>
              <a:rPr lang="de-DE" dirty="0"/>
              <a:t> liefert die beste Modell Performance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Limitationen:</a:t>
            </a:r>
          </a:p>
          <a:p>
            <a:pPr marL="171450" indent="-171450">
              <a:buFontTx/>
              <a:buChar char="-"/>
            </a:pPr>
            <a:r>
              <a:rPr lang="de-DE" dirty="0"/>
              <a:t>Datensatz künstlich homogenisiert, siehe </a:t>
            </a:r>
            <a:r>
              <a:rPr lang="de-DE" dirty="0" err="1"/>
              <a:t>Recency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Trotz gewichteter Modelle und </a:t>
            </a:r>
            <a:r>
              <a:rPr lang="de-DE" dirty="0" err="1"/>
              <a:t>Threshold.Optimierung</a:t>
            </a:r>
            <a:r>
              <a:rPr lang="de-DE" dirty="0"/>
              <a:t> bleibt die</a:t>
            </a:r>
          </a:p>
          <a:p>
            <a:pPr marL="171450" indent="-171450">
              <a:buFontTx/>
              <a:buChar char="-"/>
            </a:pPr>
            <a:r>
              <a:rPr lang="de-DE" dirty="0"/>
              <a:t>Erkennung der wichtigen Minderheitsklasse herausfordernd. 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Ausblick:</a:t>
            </a:r>
          </a:p>
          <a:p>
            <a:pPr marL="171450" indent="-171450">
              <a:buFontTx/>
              <a:buChar char="-"/>
            </a:pPr>
            <a:r>
              <a:rPr lang="de-DE" dirty="0"/>
              <a:t>Einsatz weiterer </a:t>
            </a:r>
            <a:r>
              <a:rPr lang="de-DE" dirty="0" err="1"/>
              <a:t>Resampling</a:t>
            </a:r>
            <a:r>
              <a:rPr lang="de-DE" dirty="0"/>
              <a:t> Methoden, um Recall und F1 zu verbessern</a:t>
            </a:r>
          </a:p>
          <a:p>
            <a:pPr marL="171450" indent="-171450">
              <a:buFontTx/>
              <a:buChar char="-"/>
            </a:pPr>
            <a:r>
              <a:rPr lang="de-DE" dirty="0"/>
              <a:t>Ensemble-Ansätze (Kombi von Modellen)</a:t>
            </a:r>
          </a:p>
          <a:p>
            <a:pPr marL="171450" indent="-171450">
              <a:buFontTx/>
              <a:buChar char="-"/>
            </a:pPr>
            <a:r>
              <a:rPr lang="de-DE" dirty="0"/>
              <a:t>Zusätzliche externe Daten integrieren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Also sprecht mich an, wie wir das Ergebnis für die nächsten Kampagnen einsetzen können</a:t>
            </a:r>
          </a:p>
          <a:p>
            <a:pPr marL="0" indent="0">
              <a:buFontTx/>
              <a:buNone/>
            </a:pPr>
            <a:r>
              <a:rPr lang="de-DE" dirty="0"/>
              <a:t>Bzw. wie im Ausblick angeregt verbessern können.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40248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3FA04-FC78-03AE-B30D-6DE4B5E5F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B47F583-A254-4C35-39BF-6CE3F6433E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4E02FBC-556E-5DAE-F7FC-D629097657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Ansonsten vielen Dank für die Aufmerksamkeit und die Runde für Fragen und Diskussionen ist hier mit freigegeben.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C53A8D-6491-7BAF-14AB-8D23FD798E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1807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Fangen wir mit der Zielsetzung 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7501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Wer reagiert eigentlich auf Marketingkampagnen?</a:t>
            </a:r>
          </a:p>
          <a:p>
            <a:r>
              <a:rPr lang="de-DE" dirty="0"/>
              <a:t>Mit Abstand die </a:t>
            </a:r>
            <a:r>
              <a:rPr lang="de-DE" dirty="0" err="1"/>
              <a:t>Einkommenstärkste</a:t>
            </a:r>
            <a:r>
              <a:rPr lang="de-DE" dirty="0"/>
              <a:t> Gruppe und am wenigsten die </a:t>
            </a:r>
            <a:r>
              <a:rPr lang="de-DE" dirty="0" err="1"/>
              <a:t>Einkommenschwache</a:t>
            </a:r>
            <a:endParaRPr lang="de-DE" dirty="0"/>
          </a:p>
          <a:p>
            <a:endParaRPr lang="de-DE" dirty="0"/>
          </a:p>
          <a:p>
            <a:r>
              <a:rPr lang="de-DE" dirty="0"/>
              <a:t>Im Cluster 0 haben bei 6 Kampagnen im Schnitt, 1,12 Kunden angenommen,</a:t>
            </a:r>
          </a:p>
          <a:p>
            <a:r>
              <a:rPr lang="de-DE" dirty="0"/>
              <a:t>Im Cluster 1 lediglich 0,18 und im dritten Cluster lediglich 0,34 angenommen. Bitte diese Zahlen aufschreiben, zum Vergleich  wenn wir zum Clusterprofil kommen.</a:t>
            </a:r>
          </a:p>
          <a:p>
            <a:endParaRPr lang="de-DE" dirty="0"/>
          </a:p>
          <a:p>
            <a:r>
              <a:rPr lang="de-DE" dirty="0"/>
              <a:t>Also unser Arbeitgeber, die </a:t>
            </a:r>
            <a:r>
              <a:rPr lang="de-DE" dirty="0" err="1"/>
              <a:t>Nobilé</a:t>
            </a:r>
            <a:r>
              <a:rPr lang="de-DE" dirty="0"/>
              <a:t> GmbH möchte, dass wir durch ein gezieltes Targeting </a:t>
            </a:r>
          </a:p>
          <a:p>
            <a:r>
              <a:rPr lang="de-DE" dirty="0"/>
              <a:t>Eine bessere Resonanz bei Kampagnen erzielen bei gleichzeitiger effizienterer Budgetnutzung</a:t>
            </a:r>
          </a:p>
          <a:p>
            <a:endParaRPr lang="de-DE" dirty="0"/>
          </a:p>
          <a:p>
            <a:r>
              <a:rPr lang="de-DE" dirty="0"/>
              <a:t>Vielleicht wächst ja unser Weihnachtsgeld wenn wir das hinbekommen.</a:t>
            </a:r>
          </a:p>
          <a:p>
            <a:endParaRPr lang="de-DE" dirty="0"/>
          </a:p>
          <a:p>
            <a:r>
              <a:rPr lang="de-DE" dirty="0"/>
              <a:t>Schauen wir uns unsere Datenbasis zunächst an.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786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heutige Ergebnis basiert auf demografische Daten, Transaktionsverhalten, Kanalnutzung, </a:t>
            </a:r>
          </a:p>
          <a:p>
            <a:r>
              <a:rPr lang="de-DE" dirty="0"/>
              <a:t>Kampagnenhistorie und Marketingaktivitäten in insgesamt 27 Spalten verteilt.</a:t>
            </a:r>
          </a:p>
          <a:p>
            <a:endParaRPr lang="de-DE" dirty="0"/>
          </a:p>
          <a:p>
            <a:r>
              <a:rPr lang="de-DE" dirty="0"/>
              <a:t>Um ein gutes Ergebnis zu erzielen, muss mit der Datenbereinigung begonnen werden.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85384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Ausreißerbehandlung</a:t>
            </a:r>
            <a:r>
              <a:rPr lang="de-DE" dirty="0"/>
              <a:t> im Einkommen und Familienstand korrigiert</a:t>
            </a:r>
          </a:p>
          <a:p>
            <a:endParaRPr lang="de-DE" dirty="0"/>
          </a:p>
          <a:p>
            <a:r>
              <a:rPr lang="de-DE" dirty="0"/>
              <a:t>Datenqualitätsprüfung bzgl. fehlender Werte</a:t>
            </a:r>
          </a:p>
          <a:p>
            <a:endParaRPr lang="de-DE" dirty="0"/>
          </a:p>
          <a:p>
            <a:r>
              <a:rPr lang="de-DE" dirty="0"/>
              <a:t>Konsistenzvalidierung, um dann zur explorativen Datenanalyse zu 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8819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heißt den Datensatz zu verstehen, Fragen  müssen wir uns stellen z. B. wie sich das Einkommen zum Bildungsniveau verhält.</a:t>
            </a:r>
          </a:p>
          <a:p>
            <a:endParaRPr lang="de-DE" dirty="0"/>
          </a:p>
          <a:p>
            <a:r>
              <a:rPr lang="de-DE" dirty="0"/>
              <a:t>Oder wie verhält sich Medianausgaben zu Nachwuchs im Haushalt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72921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Oder wie verteilen sich die Käufe auf die Verkaufskanäle,</a:t>
            </a:r>
          </a:p>
          <a:p>
            <a:endParaRPr lang="de-DE" dirty="0"/>
          </a:p>
          <a:p>
            <a:r>
              <a:rPr lang="de-DE" dirty="0"/>
              <a:t>Welche Kampagne wurde von welcher Kundengruppe angenommen oder abgelehnt</a:t>
            </a:r>
          </a:p>
          <a:p>
            <a:endParaRPr lang="de-DE" dirty="0"/>
          </a:p>
          <a:p>
            <a:r>
              <a:rPr lang="de-DE" dirty="0"/>
              <a:t>Nach Verständnis der Daten geht es weiter zum Feature </a:t>
            </a:r>
            <a:r>
              <a:rPr lang="de-DE" dirty="0" err="1"/>
              <a:t>Enginearing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480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Nur durch ein gutes Datenverständnis konnte ich sinnvolle Spalten hinzufügen, die hier blau hervorgehoben sind.</a:t>
            </a:r>
          </a:p>
          <a:p>
            <a:endParaRPr lang="de-DE" dirty="0"/>
          </a:p>
          <a:p>
            <a:r>
              <a:rPr lang="de-DE" dirty="0"/>
              <a:t>Insgesamt habe ich die Anzahl der Spalten fast verdoppelt.</a:t>
            </a:r>
          </a:p>
          <a:p>
            <a:endParaRPr lang="de-DE" dirty="0"/>
          </a:p>
          <a:p>
            <a:r>
              <a:rPr lang="de-DE" dirty="0"/>
              <a:t>Durch Abfrage der feature </a:t>
            </a:r>
            <a:r>
              <a:rPr lang="de-DE" dirty="0" err="1"/>
              <a:t>importances</a:t>
            </a:r>
            <a:r>
              <a:rPr lang="de-DE" dirty="0"/>
              <a:t> konnte ich ermitteln, welche Spalten für das Modell am wichtigsten sind. Ich </a:t>
            </a:r>
          </a:p>
          <a:p>
            <a:endParaRPr lang="de-DE" dirty="0"/>
          </a:p>
          <a:p>
            <a:r>
              <a:rPr lang="de-DE" dirty="0"/>
              <a:t>Habe alle in Frage kommenden Spalten angegeben und bekam sehr viele Spalten benannt, die ich neu gestaltet habe.</a:t>
            </a:r>
          </a:p>
          <a:p>
            <a:endParaRPr lang="de-DE" dirty="0"/>
          </a:p>
          <a:p>
            <a:r>
              <a:rPr lang="de-DE" dirty="0"/>
              <a:t>Ohne diese wichtige Spalten wäre das Ergebnis vielleicht nicht so  ausgefallen, wie es ausgefallen ist.</a:t>
            </a:r>
          </a:p>
          <a:p>
            <a:endParaRPr lang="de-DE" dirty="0"/>
          </a:p>
          <a:p>
            <a:r>
              <a:rPr lang="de-DE" dirty="0"/>
              <a:t>Schauen wir uns jetzt das Clustering an.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514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Hieraus ergibt sich jetzt ein Clusterprofil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EE03B-BCCE-4E2D-9770-AF7C88E2980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1695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8D5A67-1BBD-FBB4-8226-1B8F67A06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9CB12EF-C259-52C5-500B-EA9A30049D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0E2310-122B-611F-7A1C-74B18A848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0457C-346B-4BB8-A11C-38676675C001}" type="datetime1">
              <a:rPr lang="de-DE" smtClean="0"/>
              <a:t>01.10.2025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16145B-5B9B-E544-530C-776AA2A77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4A7804-3065-1CD7-C626-9C6000EB6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73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9297A7-E1AD-8A20-C1BD-F7351D72D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A6902F9-0216-E975-F018-9ACF5B735A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5006F5-5E9C-FF50-B686-612F6C4B2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BE191-335A-4ACB-B061-003B8EE39776}" type="datetime1">
              <a:rPr lang="de-DE" smtClean="0"/>
              <a:t>01.10.2025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EB8FCD-E149-84E7-F371-D5299231D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97BCBB-2AA6-4F3F-4773-5E8C693A8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052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4EAD7FA-EA04-FA98-17BC-CEBB2CE1B5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4ACE554-CBA6-DF51-06E0-85CDD5156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6C5165-25C2-D559-AD69-E5512FED6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9EC05-D8F0-49A5-B3C6-F45D03BF52B4}" type="datetime1">
              <a:rPr lang="de-DE" smtClean="0"/>
              <a:t>01.10.2025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18B98E-2890-8B92-AC39-EB1EDF8C3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A47B98-592E-54FF-F476-2A5D014A6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96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C13090-BB36-B1D3-C571-644A9342D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5A77CA-F046-6451-1FD0-83EC1569F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1CC1FE5-3A65-8087-FC2F-E4943EA51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AB6A-92CC-4D73-939D-A283FD513E81}" type="datetime1">
              <a:rPr lang="de-DE" smtClean="0"/>
              <a:t>01.10.2025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ADB4728-F21F-4E80-1886-EA8CC7227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BAF9E7-2AA5-6742-B751-64A73B110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198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E1B792-F117-CBDE-246D-1C0AB02CA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E699291-C014-1E06-9400-3D3E7D97D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ACF274-C75B-B656-4243-53E5FDE2D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F68C2-5299-4CF6-A1BF-2A600EE141A5}" type="datetime1">
              <a:rPr lang="de-DE" smtClean="0"/>
              <a:t>01.10.2025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7B8B55-662A-F6B2-6889-C1B2AF88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76DEB-96C1-DD25-4655-8CF8FE01C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082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AA567E-D0B0-506D-FFAD-92CCB745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500C4F-0212-22FE-A6D7-24E5C7B537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62D14D8-0DA3-AE0F-7A95-1119015431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5CA06E-16E4-96C6-5AB9-7E10A75EC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A04E-3807-4E05-9683-C2431A606D92}" type="datetime1">
              <a:rPr lang="de-DE" smtClean="0"/>
              <a:t>01.10.2025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713154-1253-95D1-C977-C0B35DA2F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0FFFD28-27C3-B01D-5CA9-5180372CF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198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7D75AD-92EF-AD52-91E4-4481431DD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0D507B-7BF6-35F0-4C7A-8BB6F7989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4618F38-E73F-E59F-FB4C-BCD1D3E2D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DE84BDF-A080-C061-9D5F-141755AD97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C8E7D3A-B29A-FF0F-5D8B-60EB807E89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F537CF7-F8FB-9161-0C67-E953F6972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D909E-7B5D-4FBD-9FF9-02114D6BF831}" type="datetime1">
              <a:rPr lang="de-DE" smtClean="0"/>
              <a:t>01.10.2025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1043E68-6491-D827-F2EC-197247462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BB46AEE-EAB9-7A4A-82F6-E097D7678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198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4706DC-7A7E-8B1C-1405-3D76CF7D4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5846AD8-5D9D-468D-2A23-F0563D073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CE179-5866-4DC7-8FAC-35A16EEABCCC}" type="datetime1">
              <a:rPr lang="de-DE" smtClean="0"/>
              <a:t>01.10.2025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2152AB-C88C-0385-37F8-1F15C1E19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F5C7FC3-1F6B-5D27-A3C5-6AA6539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63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E428622-5827-089D-4A59-CB9BEAE60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D2DB8-913B-431E-8F95-735E032C6659}" type="datetime1">
              <a:rPr lang="de-DE" smtClean="0"/>
              <a:t>01.10.2025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09A6122-8AA9-5CE3-7434-6E3E11085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9AFB4B-24E3-93F6-5052-1938FBE26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19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98D90E-8926-1871-0CDB-928BB2A3D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6D0E7E-C180-2D51-29B7-1113D8C2A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BA20F18-7FF7-187E-7DAA-4C81EDB02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44C8ED-5886-C0E6-392E-7C0BDDE30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E8539-1945-4F79-A83A-23EC394405E4}" type="datetime1">
              <a:rPr lang="de-DE" smtClean="0"/>
              <a:t>01.10.2025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ADC4505-61C5-B2DB-9C85-0D9E34DE3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8AA428-A740-88AF-1C8A-3DE30154F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176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F4A841-36A0-A9DB-C4F0-EEB85E729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90D79BB-F133-4B00-4A43-D07CE9DE80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6999CEB-6761-3F12-987F-A2B7CA344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811F79-B688-8C32-51DC-3F0200FB6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A35C0-7401-4DBF-8E72-A4AC912747B3}" type="datetime1">
              <a:rPr lang="de-DE" smtClean="0"/>
              <a:t>01.10.2025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F2DDFD9-D74B-F07F-28E3-CF616AAC4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E5FF8FD-BE98-A70F-86F8-15D2BBD95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690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5033678-70FD-F486-3224-D65EE5CA8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04A8D46-E387-D473-213F-AA3E4E5A8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04246A-E3CB-2C9D-E4D5-43AE3FFF1B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60187E-BD2C-48FD-811F-740A27310CD0}" type="datetime1">
              <a:rPr lang="de-DE" smtClean="0"/>
              <a:t>01.10.2025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BAFD13-BC6C-ABE0-4496-0FEF37032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19CFC7-42E1-BBA4-E439-5F4881593B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6A9B53-CFB5-4E80-88EE-478F4EAD32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5831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D1F0A-A5E4-2B96-6E62-065B170AA7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B81D84-AF13-B26A-BDEE-66EAC602F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478" y="359490"/>
            <a:ext cx="10953135" cy="1022556"/>
          </a:xfrm>
        </p:spPr>
        <p:txBody>
          <a:bodyPr>
            <a:normAutofit fontScale="90000"/>
          </a:bodyPr>
          <a:lstStyle/>
          <a:p>
            <a:pPr algn="l"/>
            <a:br>
              <a:rPr lang="de-DE" b="1" dirty="0"/>
            </a:br>
            <a:br>
              <a:rPr lang="de-DE" b="1" dirty="0"/>
            </a:br>
            <a:r>
              <a:rPr lang="de-DE" b="1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Kampagnen-Response-Analyse</a:t>
            </a:r>
            <a:r>
              <a:rPr lang="de-DE" b="1" dirty="0">
                <a:latin typeface="Arial Rounded MT Bold" panose="020F0704030504030204" pitchFamily="34" charset="0"/>
              </a:rPr>
              <a:t> </a:t>
            </a:r>
            <a:endParaRPr lang="de-DE" dirty="0">
              <a:latin typeface="Arial Rounded MT Bold" panose="020F0704030504030204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1E9D121-2771-51EF-9877-24E06671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0449" y="1929781"/>
            <a:ext cx="5064442" cy="902110"/>
          </a:xfrm>
        </p:spPr>
        <p:txBody>
          <a:bodyPr>
            <a:normAutofit fontScale="55000" lnSpcReduction="20000"/>
          </a:bodyPr>
          <a:lstStyle/>
          <a:p>
            <a:r>
              <a:rPr lang="de-DE" sz="5400" b="1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Ein Handelsunternehmen im Fokus</a:t>
            </a:r>
          </a:p>
        </p:txBody>
      </p:sp>
      <p:pic>
        <p:nvPicPr>
          <p:cNvPr id="7" name="Grafik 6" descr="Ein Bild, das Text, Schrift, Screenshot, Logo enthält.">
            <a:extLst>
              <a:ext uri="{FF2B5EF4-FFF2-40B4-BE49-F238E27FC236}">
                <a16:creationId xmlns:a16="http://schemas.microsoft.com/office/drawing/2014/main" id="{250BC0D1-9D44-162C-8166-982342A914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26110"/>
            <a:ext cx="3779807" cy="3628316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613B6D5-DD4E-A153-5ACC-522CBC6EA3DD}"/>
              </a:ext>
            </a:extLst>
          </p:cNvPr>
          <p:cNvSpPr txBox="1"/>
          <p:nvPr/>
        </p:nvSpPr>
        <p:spPr>
          <a:xfrm>
            <a:off x="5756092" y="6129178"/>
            <a:ext cx="5889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Thorsten Teetzen		01. Oktober 2025</a:t>
            </a:r>
          </a:p>
        </p:txBody>
      </p:sp>
      <p:pic>
        <p:nvPicPr>
          <p:cNvPr id="16" name="Grafik 15" descr="Ein Bild, das Im Haus, Mobiliar, Möbel, Regale enthält.&#10;&#10;KI-generierte Inhalte können fehlerhaft sein.">
            <a:extLst>
              <a:ext uri="{FF2B5EF4-FFF2-40B4-BE49-F238E27FC236}">
                <a16:creationId xmlns:a16="http://schemas.microsoft.com/office/drawing/2014/main" id="{15E5BEC9-B9FD-A57F-9429-8D781365D2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092" y="1812512"/>
            <a:ext cx="57912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39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94597-C206-CC7A-D038-C8836DEF7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A2EF708-D99F-4633-AC4A-46385E6FC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30562"/>
            <a:ext cx="2456901" cy="245690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E1D1B61-2A78-F6F8-685A-7BB62190AE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CF3C5C3-6069-7292-FDBD-B4B5115B2952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3310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2D345E-B50A-63F6-083F-9806C0759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, Text, Rechteck, Quadrat enthält.">
            <a:extLst>
              <a:ext uri="{FF2B5EF4-FFF2-40B4-BE49-F238E27FC236}">
                <a16:creationId xmlns:a16="http://schemas.microsoft.com/office/drawing/2014/main" id="{9C956841-CE8B-11CE-AFC5-4391A7298E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7" name="Grafik 6" descr="Ein Bild, das Text, Schrift, Screenshot, Logo enthält.&#10;&#10;KI-generierte Inhalte können fehlerhaft sein.">
            <a:extLst>
              <a:ext uri="{FF2B5EF4-FFF2-40B4-BE49-F238E27FC236}">
                <a16:creationId xmlns:a16="http://schemas.microsoft.com/office/drawing/2014/main" id="{ABD55B63-3C2A-5182-7B4B-1F8F5D95A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20146"/>
            <a:ext cx="2455607" cy="2455607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9B12686A-94C4-39A2-4445-445FA912424A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92472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C08654-CD53-1028-56D5-87855DF9F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Schrift, Screenshot, Logo enthält.&#10;&#10;KI-generierte Inhalte können fehlerhaft sein.">
            <a:extLst>
              <a:ext uri="{FF2B5EF4-FFF2-40B4-BE49-F238E27FC236}">
                <a16:creationId xmlns:a16="http://schemas.microsoft.com/office/drawing/2014/main" id="{BCE35281-05BE-9840-8060-E00FF7D6A5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9643"/>
            <a:ext cx="2455607" cy="2455607"/>
          </a:xfrm>
          <a:prstGeom prst="rect">
            <a:avLst/>
          </a:prstGeom>
        </p:spPr>
      </p:pic>
      <p:pic>
        <p:nvPicPr>
          <p:cNvPr id="6" name="Grafik 5" descr="Ein Bild, das Text, Screenshot, Diagramm, Software enthält.">
            <a:extLst>
              <a:ext uri="{FF2B5EF4-FFF2-40B4-BE49-F238E27FC236}">
                <a16:creationId xmlns:a16="http://schemas.microsoft.com/office/drawing/2014/main" id="{F7B7575E-0B80-9B3D-421D-A558793FB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C71F110-C9CA-E2D5-C84A-FFACD993F5BB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596332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CC28F-232A-51A1-06B9-778EA7857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Schrift, Screenshot, Logo enthält.&#10;&#10;KI-generierte Inhalte können fehlerhaft sein.">
            <a:extLst>
              <a:ext uri="{FF2B5EF4-FFF2-40B4-BE49-F238E27FC236}">
                <a16:creationId xmlns:a16="http://schemas.microsoft.com/office/drawing/2014/main" id="{A415F89E-79AE-559A-9F92-0F19824ED9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20146"/>
            <a:ext cx="2455607" cy="245560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9B28DA9-A307-F4C5-3086-C6ACC28535DE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13</a:t>
            </a:r>
          </a:p>
        </p:txBody>
      </p:sp>
      <p:pic>
        <p:nvPicPr>
          <p:cNvPr id="10" name="Grafik 9" descr="Ein Bild, das Screenshot, Reihe, Schwarz enthält.">
            <a:extLst>
              <a:ext uri="{FF2B5EF4-FFF2-40B4-BE49-F238E27FC236}">
                <a16:creationId xmlns:a16="http://schemas.microsoft.com/office/drawing/2014/main" id="{31016783-AEBE-C2FF-538C-44552886C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5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39D47-D3D1-FDBF-0DAF-5118B07DF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Schrift, Screenshot, Logo enthält.&#10;&#10;KI-generierte Inhalte können fehlerhaft sein.">
            <a:extLst>
              <a:ext uri="{FF2B5EF4-FFF2-40B4-BE49-F238E27FC236}">
                <a16:creationId xmlns:a16="http://schemas.microsoft.com/office/drawing/2014/main" id="{6280FC35-CDFB-4956-BB3C-476C06401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20146"/>
            <a:ext cx="2455607" cy="245560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52FF04C-9D87-5C4C-948F-3C9173D7AABE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14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486A957-32B4-7BD8-49C5-03406D4E41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78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BF60921A-319D-2A36-5EDC-3521E7C7D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01065"/>
            <a:ext cx="2456901" cy="245690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AF21A13-20E9-593F-4610-0E3ACE888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4A640A8-C5AB-C9B2-25E8-EE2824DADC77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25212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7F86B-8D55-9C7F-E6E1-8EFD64596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49C41868-5032-1666-EBB3-644EB0E90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40394"/>
            <a:ext cx="2456901" cy="245690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31CE30A6-775D-A88B-946F-F0379CE52DF0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03</a:t>
            </a:r>
          </a:p>
        </p:txBody>
      </p:sp>
      <p:pic>
        <p:nvPicPr>
          <p:cNvPr id="6" name="Grafik 5" descr="Ein Bild, das Screenshot, Software, Rechteck, Multimedia-Software enthält.">
            <a:extLst>
              <a:ext uri="{FF2B5EF4-FFF2-40B4-BE49-F238E27FC236}">
                <a16:creationId xmlns:a16="http://schemas.microsoft.com/office/drawing/2014/main" id="{B9E85C44-0EF2-4CBF-3344-CA4E8F4A7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51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BA7C0-7640-706B-827E-3BFBFF971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, Text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09D69129-656E-2BE4-F6C8-1F7FAAD3A8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FE4FF8E-7F35-9101-3675-A4CC7B9944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10898"/>
            <a:ext cx="2456901" cy="245690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4478F74E-BF44-2C2F-20B4-84C5AA7031CB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61050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4D427-40F9-9DE0-5C49-2E178222E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EA10A79-7881-DA0D-4A88-AE2DD00BA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69891"/>
            <a:ext cx="2456901" cy="245690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CCBBC4C4-7ACB-9251-795D-C269018F8035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05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9DF5FAB-56C8-9C06-1799-E636504588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3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5D403-DF34-5A80-FE04-108C0EC2E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Screenshot, Diagramm, Rechteck enthält.">
            <a:extLst>
              <a:ext uri="{FF2B5EF4-FFF2-40B4-BE49-F238E27FC236}">
                <a16:creationId xmlns:a16="http://schemas.microsoft.com/office/drawing/2014/main" id="{D2BA3A5A-93DF-8529-5997-9D60AD362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B952498-7E17-3260-2F5D-9C2AF70B5C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50226"/>
            <a:ext cx="2456901" cy="245690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0640DE43-4E02-BEE8-D461-305CAEC2EA32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2624318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02B17-2A54-3A54-27C8-140DDF837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Software, Computersymbol enthält.">
            <a:extLst>
              <a:ext uri="{FF2B5EF4-FFF2-40B4-BE49-F238E27FC236}">
                <a16:creationId xmlns:a16="http://schemas.microsoft.com/office/drawing/2014/main" id="{C5649685-2DB0-0D74-B322-3CBD3313B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B1F564B-6688-53B0-D355-ED96E04FF8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10898"/>
            <a:ext cx="2456901" cy="245690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F96892FC-4BA2-755F-F388-B9BE73973995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2803148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F9955-9BF6-89D5-8EA3-ED99C69ED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9408A2BB-E849-CB21-4DB6-FF60E7342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79723"/>
            <a:ext cx="2456901" cy="245690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B5385FF0-0089-6736-0DDD-81C11D0AFDD3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08</a:t>
            </a:r>
          </a:p>
        </p:txBody>
      </p:sp>
      <p:pic>
        <p:nvPicPr>
          <p:cNvPr id="6" name="Grafik 5" descr="Ein Bild, das Text, Screenshot, Software, Betriebssystem enthält.">
            <a:extLst>
              <a:ext uri="{FF2B5EF4-FFF2-40B4-BE49-F238E27FC236}">
                <a16:creationId xmlns:a16="http://schemas.microsoft.com/office/drawing/2014/main" id="{F694EE06-8100-6C80-0B58-3C0920330E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27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A0B79-CCBE-05BE-8A4C-5DA12DECF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9E1FCF69-8293-903B-AB4D-61B4190F2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40395"/>
            <a:ext cx="2456901" cy="2456901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C445917E-D1A7-613D-16DC-5B2DB506DFA3}"/>
              </a:ext>
            </a:extLst>
          </p:cNvPr>
          <p:cNvSpPr txBox="1"/>
          <p:nvPr/>
        </p:nvSpPr>
        <p:spPr>
          <a:xfrm>
            <a:off x="11739716" y="6390968"/>
            <a:ext cx="452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09</a:t>
            </a:r>
          </a:p>
        </p:txBody>
      </p:sp>
      <p:pic>
        <p:nvPicPr>
          <p:cNvPr id="6" name="Grafik 5" descr="Ein Bild, das Text, Screenshot, Diagramm enthält.">
            <a:extLst>
              <a:ext uri="{FF2B5EF4-FFF2-40B4-BE49-F238E27FC236}">
                <a16:creationId xmlns:a16="http://schemas.microsoft.com/office/drawing/2014/main" id="{4211C113-0B0C-6483-5152-E76574F6E8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15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1053</Words>
  <Application>Microsoft Office PowerPoint</Application>
  <PresentationFormat>Breitbild</PresentationFormat>
  <Paragraphs>176</Paragraphs>
  <Slides>14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Arial Rounded MT Bold</vt:lpstr>
      <vt:lpstr>Sans Serif Collection</vt:lpstr>
      <vt:lpstr>Office</vt:lpstr>
      <vt:lpstr>  Kampagnen-Response-Analyse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Thorsten Teetzen</dc:creator>
  <cp:lastModifiedBy>Thorsten Teetzen</cp:lastModifiedBy>
  <cp:revision>5</cp:revision>
  <dcterms:created xsi:type="dcterms:W3CDTF">2025-09-29T18:59:44Z</dcterms:created>
  <dcterms:modified xsi:type="dcterms:W3CDTF">2025-10-01T20:39:01Z</dcterms:modified>
</cp:coreProperties>
</file>

<file path=docProps/thumbnail.jpeg>
</file>